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2" r:id="rId3"/>
    <p:sldId id="256" r:id="rId4"/>
    <p:sldId id="26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1" r:id="rId17"/>
    <p:sldId id="272" r:id="rId18"/>
    <p:sldId id="273" r:id="rId19"/>
    <p:sldId id="274" r:id="rId20"/>
    <p:sldId id="278" r:id="rId21"/>
    <p:sldId id="280" r:id="rId22"/>
    <p:sldId id="281" r:id="rId23"/>
    <p:sldId id="276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04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451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27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52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2639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918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46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416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0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983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460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26E8B-E61B-4612-AC2D-AE5F73DD5DB3}" type="datetimeFigureOut">
              <a:rPr lang="cs-CZ" smtClean="0"/>
              <a:t>19.02.2018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D53A8-54FE-4F5C-B3AF-39A6EF2269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30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MDvdSrCMm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Iejasu Tokugawa</a:t>
            </a:r>
            <a:endParaRPr lang="cs-CZ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2017</a:t>
            </a:r>
            <a:endParaRPr lang="cs-CZ" dirty="0"/>
          </a:p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932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ODCHOD DO EDA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effectLst/>
              </a:rPr>
              <a:t>Hideyoši nařídil Ieyasu přesunout se do dobytých oblastí v Kantó nížině</a:t>
            </a:r>
          </a:p>
          <a:p>
            <a:r>
              <a:rPr lang="cs-CZ" dirty="0" smtClean="0"/>
              <a:t>Ieyasu získal půdu </a:t>
            </a:r>
            <a:r>
              <a:rPr lang="cs-CZ" dirty="0" smtClean="0">
                <a:effectLst/>
              </a:rPr>
              <a:t>2,5 – 3 miliony koku -&gt; má větší vlastnictví než Hideyoši</a:t>
            </a:r>
          </a:p>
          <a:p>
            <a:r>
              <a:rPr lang="cs-CZ" dirty="0" smtClean="0"/>
              <a:t>ALE:</a:t>
            </a:r>
          </a:p>
          <a:p>
            <a:pPr lvl="1"/>
            <a:r>
              <a:rPr lang="cs-CZ" dirty="0" smtClean="0"/>
              <a:t>O</a:t>
            </a:r>
            <a:r>
              <a:rPr lang="cs-CZ" dirty="0" smtClean="0">
                <a:effectLst/>
              </a:rPr>
              <a:t>dstrčen z politického dění (je daleko od centra)</a:t>
            </a:r>
          </a:p>
          <a:p>
            <a:pPr lvl="1"/>
            <a:r>
              <a:rPr lang="cs-CZ" dirty="0" smtClean="0">
                <a:effectLst/>
              </a:rPr>
              <a:t>Vytržen z oblasti, kde byly Ieyasu a jeho stoupenci hluboce zakořeněni a zabezpečeni</a:t>
            </a:r>
          </a:p>
          <a:p>
            <a:pPr lvl="1"/>
            <a:r>
              <a:rPr lang="cs-CZ" dirty="0" smtClean="0">
                <a:effectLst/>
              </a:rPr>
              <a:t>Jeho vazalové to chápou jako odchod do exilu -&gt; ztráta kontroly nad nimi</a:t>
            </a:r>
          </a:p>
          <a:p>
            <a:r>
              <a:rPr lang="cs-CZ" dirty="0" smtClean="0"/>
              <a:t>Sídlem Hrad Edo -&gt;  Ieyasu zde zakládá své hlavní město</a:t>
            </a:r>
            <a:endParaRPr lang="cs-CZ" dirty="0" smtClean="0">
              <a:effectLst/>
            </a:endParaRPr>
          </a:p>
          <a:p>
            <a:pPr lvl="1"/>
            <a:endParaRPr lang="cs-CZ" dirty="0" smtClean="0">
              <a:effectLst/>
            </a:endParaRPr>
          </a:p>
          <a:p>
            <a:pPr lvl="1"/>
            <a:endParaRPr lang="cs-CZ" dirty="0" smtClean="0">
              <a:effectLst/>
            </a:endParaRPr>
          </a:p>
          <a:p>
            <a:pPr lvl="1"/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508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SPRÁVCE V KANTÓ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effectLst/>
              </a:rPr>
              <a:t>Ieyasu přidělování lén v oblasti přenechává zkušeným úředníkům - v čele Sakakibara Yasumasa </a:t>
            </a:r>
          </a:p>
          <a:p>
            <a:r>
              <a:rPr lang="cs-CZ" dirty="0" smtClean="0">
                <a:effectLst/>
              </a:rPr>
              <a:t>Ieasu má ponecháno 1 milion koku (39 % z </a:t>
            </a:r>
            <a:r>
              <a:rPr lang="cs-CZ" dirty="0" smtClean="0"/>
              <a:t>lén </a:t>
            </a:r>
            <a:r>
              <a:rPr lang="cs-CZ" dirty="0" smtClean="0">
                <a:effectLst/>
              </a:rPr>
              <a:t>v Kantó)</a:t>
            </a:r>
          </a:p>
          <a:p>
            <a:r>
              <a:rPr lang="cs-CZ" dirty="0" smtClean="0"/>
              <a:t>Díky vzdálenosti od centra ušetřen Hidejošiho invazi do Číny –&gt; čas na budování armády, administrativní úkony a získávání nových vazalů</a:t>
            </a:r>
            <a:endParaRPr lang="cs-CZ" dirty="0" smtClean="0">
              <a:effectLst/>
            </a:endParaRPr>
          </a:p>
          <a:p>
            <a:r>
              <a:rPr lang="cs-CZ" dirty="0" smtClean="0">
                <a:effectLst/>
              </a:rPr>
              <a:t>Nutnost kultivace Kantó:</a:t>
            </a:r>
          </a:p>
          <a:p>
            <a:pPr lvl="1"/>
            <a:r>
              <a:rPr lang="cs-CZ" dirty="0" smtClean="0">
                <a:effectLst/>
              </a:rPr>
              <a:t>Stavba hradů</a:t>
            </a:r>
          </a:p>
          <a:p>
            <a:pPr lvl="1"/>
            <a:r>
              <a:rPr lang="cs-CZ" dirty="0" smtClean="0"/>
              <a:t>V</a:t>
            </a:r>
            <a:r>
              <a:rPr lang="cs-CZ" dirty="0" smtClean="0">
                <a:effectLst/>
              </a:rPr>
              <a:t>ysoušení bažin pro města – podpora obchodu a řemesla</a:t>
            </a:r>
          </a:p>
          <a:p>
            <a:pPr lvl="1"/>
            <a:r>
              <a:rPr lang="cs-CZ" dirty="0"/>
              <a:t>P</a:t>
            </a:r>
            <a:r>
              <a:rPr lang="cs-CZ" dirty="0" smtClean="0">
                <a:effectLst/>
              </a:rPr>
              <a:t>řivádění čisté vody do měst</a:t>
            </a:r>
          </a:p>
          <a:p>
            <a:pPr lvl="1"/>
            <a:r>
              <a:rPr lang="cs-CZ" dirty="0"/>
              <a:t>Z</a:t>
            </a:r>
            <a:r>
              <a:rPr lang="cs-CZ" dirty="0" smtClean="0">
                <a:effectLst/>
              </a:rPr>
              <a:t>dokonalování přístavů</a:t>
            </a:r>
          </a:p>
          <a:p>
            <a:r>
              <a:rPr lang="cs-CZ" dirty="0" smtClean="0"/>
              <a:t>M</a:t>
            </a:r>
            <a:r>
              <a:rPr lang="cs-CZ" dirty="0" smtClean="0">
                <a:effectLst/>
              </a:rPr>
              <a:t>á mnohem bezpečnější a mocnější pozici než kdy dříve.</a:t>
            </a:r>
          </a:p>
          <a:p>
            <a:endParaRPr lang="cs-CZ" dirty="0" smtClean="0">
              <a:effectLst/>
            </a:endParaRPr>
          </a:p>
          <a:p>
            <a:pPr lvl="1"/>
            <a:endParaRPr lang="cs-CZ" dirty="0" smtClean="0">
              <a:effectLst/>
            </a:endParaRPr>
          </a:p>
          <a:p>
            <a:pPr lvl="1"/>
            <a:endParaRPr lang="cs-CZ" dirty="0" smtClean="0">
              <a:effectLst/>
            </a:endParaRPr>
          </a:p>
          <a:p>
            <a:pPr lvl="1"/>
            <a:endParaRPr lang="cs-CZ" dirty="0" smtClean="0">
              <a:effectLst/>
            </a:endParaRPr>
          </a:p>
          <a:p>
            <a:pPr lvl="1"/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63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IEYASU NA VZESTUPU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effectLst/>
              </a:rPr>
              <a:t>Ieasu se snaží o pozici celonárodního vůdce (jako pokračovatel Hideyoshio), svůj záměr ale neříká nahlas</a:t>
            </a:r>
          </a:p>
          <a:p>
            <a:r>
              <a:rPr lang="cs-CZ" dirty="0"/>
              <a:t>M</a:t>
            </a:r>
            <a:r>
              <a:rPr lang="cs-CZ" dirty="0" smtClean="0">
                <a:effectLst/>
              </a:rPr>
              <a:t>ocné spolky daimyo na západě Japonska (jejich centrum je hrad Ósaka) protestují -&gt; Dělá jiné dílčí kroky (např. sňatková spojenectví s ostatními daimyo)</a:t>
            </a:r>
          </a:p>
          <a:p>
            <a:r>
              <a:rPr lang="cs-CZ" smtClean="0"/>
              <a:t>Do 1600 - Rozštěpení </a:t>
            </a:r>
            <a:r>
              <a:rPr lang="cs-CZ" dirty="0" smtClean="0"/>
              <a:t>daimyo na dvě skupiny:</a:t>
            </a:r>
            <a:endParaRPr lang="cs-CZ" dirty="0" smtClean="0">
              <a:effectLst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cs-CZ" dirty="0" smtClean="0"/>
              <a:t>Přívrženci skupiny Ósaka (hlavně </a:t>
            </a:r>
            <a:r>
              <a:rPr lang="cs-CZ" dirty="0" smtClean="0">
                <a:effectLst/>
              </a:rPr>
              <a:t>daimyo západně od Ósaky – Ukita Hideie, Nabešima Naošige, Móri Terumoto,...)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 smtClean="0"/>
              <a:t>Daimyo, kteří vidí Ieyasu jako budoucího vládce (hlavně na východě)</a:t>
            </a:r>
            <a:endParaRPr lang="cs-CZ" dirty="0" smtClean="0">
              <a:effectLst/>
            </a:endParaRPr>
          </a:p>
          <a:p>
            <a:pPr marL="914400" lvl="1" indent="-457200">
              <a:buFont typeface="+mj-lt"/>
              <a:buAutoNum type="arabicPeriod"/>
            </a:pPr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987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BITVA U SEKIGAHARY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93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Záminka:</a:t>
            </a:r>
            <a:endParaRPr lang="cs-CZ" dirty="0" smtClean="0">
              <a:effectLst/>
            </a:endParaRPr>
          </a:p>
          <a:p>
            <a:r>
              <a:rPr lang="cs-CZ" dirty="0" smtClean="0">
                <a:effectLst/>
              </a:rPr>
              <a:t>Išida </a:t>
            </a:r>
            <a:r>
              <a:rPr lang="cs-CZ" dirty="0" err="1" smtClean="0">
                <a:effectLst/>
              </a:rPr>
              <a:t>Micunari</a:t>
            </a:r>
            <a:r>
              <a:rPr lang="cs-CZ" dirty="0" smtClean="0">
                <a:effectLst/>
              </a:rPr>
              <a:t> (1559 – 1600) – hlavní hybatel Ósaka skupiny</a:t>
            </a:r>
          </a:p>
          <a:p>
            <a:r>
              <a:rPr lang="cs-CZ" dirty="0" smtClean="0">
                <a:effectLst/>
              </a:rPr>
              <a:t>Neúspěšná invaze Hidejošiho do Koreje -&gt; Vnitřní rozepře v rodu Toyotomi, méně loajální vazalové -&gt; Ieasu shromážďuje nespokojence a podporuje jejich nevraživost vůči Toyotomům</a:t>
            </a:r>
          </a:p>
          <a:p>
            <a:r>
              <a:rPr lang="cs-CZ" dirty="0" smtClean="0"/>
              <a:t>Odhaleno údajné spiknutí loajálních vazalů Toyotomi proti Ieyasu -&gt; Ieyasu požaduje, aby se mu podřídili</a:t>
            </a:r>
          </a:p>
          <a:p>
            <a:r>
              <a:rPr lang="cs-CZ" dirty="0"/>
              <a:t>Kagekatsu </a:t>
            </a:r>
            <a:r>
              <a:rPr lang="cs-CZ" dirty="0" smtClean="0"/>
              <a:t>Uesugi (jeden z Hidejoriho regentů) na protest vybudoval vlastní armádu + jeho rádce </a:t>
            </a:r>
            <a:r>
              <a:rPr lang="cs-CZ" dirty="0" err="1" smtClean="0"/>
              <a:t>Iayasua</a:t>
            </a:r>
            <a:r>
              <a:rPr lang="cs-CZ" dirty="0" smtClean="0"/>
              <a:t> zesměšní.</a:t>
            </a:r>
          </a:p>
          <a:p>
            <a:r>
              <a:rPr lang="cs-CZ" dirty="0" err="1" smtClean="0"/>
              <a:t>Ieasu</a:t>
            </a:r>
            <a:r>
              <a:rPr lang="cs-CZ" dirty="0"/>
              <a:t> </a:t>
            </a:r>
            <a:r>
              <a:rPr lang="cs-CZ" dirty="0" smtClean="0"/>
              <a:t>vedl vojsko proti </a:t>
            </a:r>
            <a:r>
              <a:rPr lang="cs-CZ" dirty="0" err="1" smtClean="0"/>
              <a:t>Kagekatsuovi</a:t>
            </a:r>
            <a:endParaRPr lang="cs-CZ" dirty="0" smtClean="0"/>
          </a:p>
          <a:p>
            <a:r>
              <a:rPr lang="cs-CZ" dirty="0" smtClean="0"/>
              <a:t>Micunari využil situace (vojensky zaneprázdněný </a:t>
            </a:r>
            <a:r>
              <a:rPr lang="cs-CZ" dirty="0" err="1" smtClean="0"/>
              <a:t>Ieyasu</a:t>
            </a:r>
            <a:r>
              <a:rPr lang="cs-CZ" dirty="0" smtClean="0"/>
              <a:t>) – shromažďuje odpůrce Ieyasu -&gt; s armádou pochoduje do </a:t>
            </a:r>
            <a:r>
              <a:rPr lang="cs-CZ" dirty="0" err="1" smtClean="0"/>
              <a:t>Kantó</a:t>
            </a:r>
            <a:endParaRPr lang="cs-CZ" dirty="0" smtClean="0"/>
          </a:p>
          <a:p>
            <a:r>
              <a:rPr lang="cs-CZ" dirty="0" err="1" smtClean="0"/>
              <a:t>Ieasu</a:t>
            </a:r>
            <a:r>
              <a:rPr lang="cs-CZ" dirty="0" smtClean="0"/>
              <a:t> nechává svá spojenecká vojska držet </a:t>
            </a:r>
            <a:r>
              <a:rPr lang="cs-CZ" dirty="0" err="1" smtClean="0"/>
              <a:t>Kegekatsua</a:t>
            </a:r>
            <a:r>
              <a:rPr lang="cs-CZ" dirty="0" smtClean="0"/>
              <a:t> pod kontrolou -&gt; Sám pochoduje proti </a:t>
            </a:r>
            <a:r>
              <a:rPr lang="cs-CZ" dirty="0" err="1" smtClean="0"/>
              <a:t>Išidovi</a:t>
            </a:r>
            <a:endParaRPr lang="cs-CZ" dirty="0"/>
          </a:p>
          <a:p>
            <a:r>
              <a:rPr lang="cs-CZ" b="1" dirty="0" smtClean="0">
                <a:effectLst/>
              </a:rPr>
              <a:t>21. 10. 1600 </a:t>
            </a:r>
            <a:r>
              <a:rPr lang="cs-CZ" dirty="0" smtClean="0">
                <a:effectLst/>
              </a:rPr>
              <a:t>- Bitva u Sekigahary</a:t>
            </a: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88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BITVA U SEKIGAHARY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ARMÁDY: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Ieyasu – </a:t>
            </a:r>
            <a:r>
              <a:rPr lang="cs-CZ" dirty="0" smtClean="0"/>
              <a:t>700 tisíc mužů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Micunari – </a:t>
            </a:r>
            <a:r>
              <a:rPr lang="cs-CZ" dirty="0" smtClean="0"/>
              <a:t>800 tisíc mužů X špatné pozice, nespolehliví -&gt; Pouze cca. polovina vyrazí do akce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PRŮBĚH: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 smtClean="0"/>
              <a:t>Přes ráno nerozhodně;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 smtClean="0"/>
              <a:t>Zlom: Daimyo </a:t>
            </a:r>
            <a:r>
              <a:rPr lang="cs-CZ" b="0" dirty="0" smtClean="0">
                <a:effectLst/>
              </a:rPr>
              <a:t>Kobayakawa (na straně Micunariho) dezertuje k Ieyasu;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 smtClean="0"/>
              <a:t>Porážka Micunariho;</a:t>
            </a:r>
            <a:endParaRPr lang="cs-CZ" b="0" dirty="0" smtClean="0">
              <a:effectLst/>
            </a:endParaRPr>
          </a:p>
          <a:p>
            <a:pPr marL="914400" lvl="1" indent="-457200">
              <a:buFont typeface="+mj-lt"/>
              <a:buAutoNum type="arabicPeriod"/>
            </a:pPr>
            <a:endParaRPr lang="cs-CZ" dirty="0" smtClean="0"/>
          </a:p>
          <a:p>
            <a:pPr lvl="1"/>
            <a:endParaRPr lang="cs-CZ" dirty="0" smtClean="0"/>
          </a:p>
          <a:p>
            <a:endParaRPr lang="cs-CZ" b="1" dirty="0" smtClean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2547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BITVA U SEKIGAHARY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DŮSLEDKY:</a:t>
            </a:r>
          </a:p>
          <a:p>
            <a:r>
              <a:rPr lang="cs-CZ" b="0" dirty="0" smtClean="0">
                <a:effectLst/>
              </a:rPr>
              <a:t>konfiskace půdy 87 nepřátelským daimyo (6,221,690 koku) - Největší v japonské historii</a:t>
            </a:r>
          </a:p>
          <a:p>
            <a:r>
              <a:rPr lang="cs-CZ" dirty="0" smtClean="0"/>
              <a:t>Veřejná poprava Mitsunariho a ostatních, kteří proti němu vybudovali armádu</a:t>
            </a:r>
            <a:endParaRPr lang="cs-CZ" b="0" dirty="0" smtClean="0">
              <a:effectLst/>
            </a:endParaRPr>
          </a:p>
          <a:p>
            <a:r>
              <a:rPr lang="cs-CZ" b="0" dirty="0" smtClean="0">
                <a:effectLst/>
              </a:rPr>
              <a:t>Toyotomi Hideyorimu (ochránce Ósackého hradu) zůstane hrad a 650,000 koku (v provinciích Settsu, Kawachi a Izumi)</a:t>
            </a:r>
          </a:p>
          <a:p>
            <a:endParaRPr lang="cs-CZ" b="0" dirty="0" smtClean="0">
              <a:effectLst/>
            </a:endParaRPr>
          </a:p>
          <a:p>
            <a:endParaRPr lang="cs-CZ" b="0" dirty="0" smtClean="0">
              <a:effectLst/>
            </a:endParaRPr>
          </a:p>
          <a:p>
            <a:endParaRPr lang="cs-CZ" b="0" dirty="0" smtClean="0">
              <a:effectLst/>
            </a:endParaRP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38271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SHOGUN </a:t>
            </a:r>
            <a:r>
              <a:rPr lang="cs-CZ" b="1" dirty="0" smtClean="0"/>
              <a:t>IEYASU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1603 - Ieyasu </a:t>
            </a:r>
            <a:r>
              <a:rPr lang="cs-CZ" dirty="0"/>
              <a:t>získává od císaře </a:t>
            </a:r>
            <a:r>
              <a:rPr lang="cs-CZ" dirty="0" smtClean="0"/>
              <a:t>titul </a:t>
            </a:r>
            <a:r>
              <a:rPr lang="cs-CZ" dirty="0"/>
              <a:t>sei-i </a:t>
            </a:r>
            <a:r>
              <a:rPr lang="cs-CZ" dirty="0" smtClean="0"/>
              <a:t>tai-šógun</a:t>
            </a:r>
          </a:p>
          <a:p>
            <a:r>
              <a:rPr lang="cs-CZ" dirty="0" smtClean="0"/>
              <a:t>Pro získání titulu shóguna odvodí svůj rodokmen od rodu Minamoto</a:t>
            </a:r>
          </a:p>
          <a:p>
            <a:r>
              <a:rPr lang="cs-CZ" dirty="0" smtClean="0"/>
              <a:t>Získává tradiční označení (např. Hlava rodu Minamoto, Ředitel Junna a Shótaku akademie) + druhou dvorskou hodnost -&gt; vyšší legitimizace</a:t>
            </a:r>
            <a:endParaRPr lang="cs-CZ" dirty="0"/>
          </a:p>
          <a:p>
            <a:endParaRPr lang="cs-C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181" y="3733800"/>
            <a:ext cx="38100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063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VLÁDA Z </a:t>
            </a:r>
            <a:r>
              <a:rPr lang="cs-CZ" b="1" dirty="0" smtClean="0"/>
              <a:t>ÚSTRANÍ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1605 – přenechává </a:t>
            </a:r>
            <a:r>
              <a:rPr lang="cs-CZ" dirty="0" smtClean="0"/>
              <a:t>funkci šóguna </a:t>
            </a:r>
            <a:r>
              <a:rPr lang="cs-CZ" dirty="0"/>
              <a:t>synovi </a:t>
            </a:r>
            <a:r>
              <a:rPr lang="cs-CZ" dirty="0" smtClean="0"/>
              <a:t>Hidetada (</a:t>
            </a:r>
            <a:r>
              <a:rPr lang="cs-CZ" dirty="0"/>
              <a:t>1579 </a:t>
            </a:r>
            <a:r>
              <a:rPr lang="cs-CZ" dirty="0" smtClean="0"/>
              <a:t>- 1632)</a:t>
            </a:r>
          </a:p>
          <a:p>
            <a:pPr lvl="1"/>
            <a:r>
              <a:rPr lang="cs-CZ" dirty="0" smtClean="0"/>
              <a:t>Aby zabezpečil tokugawské nástupnictví</a:t>
            </a:r>
          </a:p>
          <a:p>
            <a:r>
              <a:rPr lang="cs-CZ" dirty="0"/>
              <a:t>Ieasu </a:t>
            </a:r>
            <a:r>
              <a:rPr lang="cs-CZ" dirty="0" smtClean="0"/>
              <a:t>- ógošo </a:t>
            </a:r>
            <a:r>
              <a:rPr lang="cs-CZ" dirty="0"/>
              <a:t>(exšógun</a:t>
            </a:r>
            <a:r>
              <a:rPr lang="cs-CZ" dirty="0" smtClean="0"/>
              <a:t>) -&gt; </a:t>
            </a:r>
            <a:r>
              <a:rPr lang="cs-CZ" dirty="0"/>
              <a:t>do ústraní do hradu </a:t>
            </a:r>
            <a:r>
              <a:rPr lang="cs-CZ" dirty="0" smtClean="0"/>
              <a:t>Sumpu – vymýšlí </a:t>
            </a:r>
            <a:r>
              <a:rPr lang="cs-CZ" dirty="0"/>
              <a:t>principy a politiku bakufu – obklopuje se </a:t>
            </a:r>
            <a:r>
              <a:rPr lang="cs-CZ" dirty="0" smtClean="0"/>
              <a:t>rádci:</a:t>
            </a:r>
          </a:p>
          <a:p>
            <a:pPr lvl="1"/>
            <a:r>
              <a:rPr lang="cs-CZ" dirty="0" smtClean="0"/>
              <a:t>Hayashi </a:t>
            </a:r>
            <a:r>
              <a:rPr lang="cs-CZ" dirty="0"/>
              <a:t>Razan (konfuciánský učenec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Ina Tadatsugu (specialista v administraci)</a:t>
            </a:r>
          </a:p>
          <a:p>
            <a:pPr lvl="1"/>
            <a:r>
              <a:rPr lang="cs-CZ" dirty="0" smtClean="0"/>
              <a:t>William </a:t>
            </a:r>
            <a:r>
              <a:rPr lang="cs-CZ" dirty="0"/>
              <a:t>Adams (anglický navigátor</a:t>
            </a:r>
            <a:r>
              <a:rPr lang="cs-CZ" dirty="0" smtClean="0"/>
              <a:t>)</a:t>
            </a:r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969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HROZBA </a:t>
            </a:r>
            <a:r>
              <a:rPr lang="cs-CZ" b="1" dirty="0" smtClean="0"/>
              <a:t>HIDEYORIHO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Hideyori dospívá -&gt; </a:t>
            </a:r>
            <a:r>
              <a:rPr lang="cs-CZ" dirty="0" smtClean="0"/>
              <a:t>hrozba pro Ieasua</a:t>
            </a:r>
            <a:endParaRPr lang="cs-CZ" dirty="0"/>
          </a:p>
          <a:p>
            <a:r>
              <a:rPr lang="cs-CZ" dirty="0" smtClean="0"/>
              <a:t>Zima </a:t>
            </a:r>
            <a:r>
              <a:rPr lang="cs-CZ" dirty="0"/>
              <a:t>1614 </a:t>
            </a:r>
            <a:r>
              <a:rPr lang="cs-CZ" dirty="0" smtClean="0"/>
              <a:t>- útok </a:t>
            </a:r>
            <a:r>
              <a:rPr lang="cs-CZ" dirty="0"/>
              <a:t>na </a:t>
            </a:r>
            <a:r>
              <a:rPr lang="cs-CZ" dirty="0" smtClean="0"/>
              <a:t>Ósacký hrad X </a:t>
            </a:r>
            <a:r>
              <a:rPr lang="cs-CZ" dirty="0"/>
              <a:t>n</a:t>
            </a:r>
            <a:r>
              <a:rPr lang="cs-CZ" dirty="0" smtClean="0"/>
              <a:t>edobytný</a:t>
            </a:r>
          </a:p>
          <a:p>
            <a:r>
              <a:rPr lang="cs-CZ" dirty="0" smtClean="0"/>
              <a:t>Ieyasu se obává porážky – hrozba, že se proti němu obrátí daimyo, </a:t>
            </a:r>
            <a:r>
              <a:rPr lang="cs-CZ" dirty="0"/>
              <a:t>kteří byli původně zavázáni </a:t>
            </a:r>
            <a:r>
              <a:rPr lang="cs-CZ" dirty="0" smtClean="0"/>
              <a:t>Hideyoshimu (k Ieyasu </a:t>
            </a:r>
            <a:r>
              <a:rPr lang="cs-CZ" dirty="0"/>
              <a:t>se přidali </a:t>
            </a:r>
            <a:r>
              <a:rPr lang="cs-CZ" dirty="0" smtClean="0"/>
              <a:t>mezi léty </a:t>
            </a:r>
            <a:r>
              <a:rPr lang="cs-CZ" dirty="0"/>
              <a:t>1598 a </a:t>
            </a:r>
            <a:r>
              <a:rPr lang="cs-CZ" dirty="0" smtClean="0"/>
              <a:t>1600)</a:t>
            </a:r>
          </a:p>
          <a:p>
            <a:r>
              <a:rPr lang="cs-CZ" dirty="0" smtClean="0"/>
              <a:t>Ieyasu uzavírá výhodné příměří – Hideyori musí strhnout část hradeb a zasypat příkopy</a:t>
            </a:r>
          </a:p>
          <a:p>
            <a:r>
              <a:rPr lang="cs-CZ" dirty="0" smtClean="0"/>
              <a:t>Květen 1615 </a:t>
            </a:r>
            <a:r>
              <a:rPr lang="cs-CZ" dirty="0"/>
              <a:t>– zopakuje útok -&gt; </a:t>
            </a:r>
            <a:r>
              <a:rPr lang="cs-CZ" dirty="0" smtClean="0"/>
              <a:t>Hrad </a:t>
            </a:r>
            <a:r>
              <a:rPr lang="cs-CZ" dirty="0"/>
              <a:t>vypálen, Hideyori a jeho matka spáchali </a:t>
            </a:r>
            <a:r>
              <a:rPr lang="cs-CZ" dirty="0" smtClean="0"/>
              <a:t>sebevraždu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6337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IEYASŮV </a:t>
            </a:r>
            <a:r>
              <a:rPr lang="cs-CZ" b="1" dirty="0" smtClean="0"/>
              <a:t>ODKAZ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1085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1616 – Ieyasu umírá;</a:t>
            </a:r>
          </a:p>
          <a:p>
            <a:r>
              <a:rPr lang="cs-CZ" dirty="0" smtClean="0"/>
              <a:t>Jeho obrovský úspěch: Tvorba vlády, </a:t>
            </a:r>
            <a:r>
              <a:rPr lang="cs-CZ" dirty="0"/>
              <a:t>která uznává </a:t>
            </a:r>
            <a:r>
              <a:rPr lang="cs-CZ" dirty="0" smtClean="0"/>
              <a:t>shoguna </a:t>
            </a:r>
            <a:r>
              <a:rPr lang="cs-CZ" dirty="0"/>
              <a:t>jako </a:t>
            </a:r>
            <a:r>
              <a:rPr lang="cs-CZ" dirty="0" smtClean="0"/>
              <a:t>trvalý objekt </a:t>
            </a:r>
            <a:r>
              <a:rPr lang="cs-CZ" dirty="0"/>
              <a:t>národní loajality a </a:t>
            </a:r>
            <a:r>
              <a:rPr lang="cs-CZ" dirty="0" smtClean="0"/>
              <a:t>poslušnosti </a:t>
            </a:r>
          </a:p>
          <a:p>
            <a:r>
              <a:rPr lang="cs-CZ" dirty="0" smtClean="0"/>
              <a:t>1615 - Uveřejňuje </a:t>
            </a:r>
            <a:r>
              <a:rPr lang="cs-CZ" b="1" dirty="0" smtClean="0"/>
              <a:t>Zákoník </a:t>
            </a:r>
            <a:r>
              <a:rPr lang="cs-CZ" b="1" dirty="0"/>
              <a:t>pro císařský dvůr a dvorskou </a:t>
            </a:r>
            <a:r>
              <a:rPr lang="cs-CZ" b="1" dirty="0" smtClean="0"/>
              <a:t>šlechtu</a:t>
            </a:r>
          </a:p>
          <a:p>
            <a:pPr lvl="1"/>
            <a:r>
              <a:rPr lang="cs-CZ" dirty="0" smtClean="0"/>
              <a:t>Císař </a:t>
            </a:r>
            <a:r>
              <a:rPr lang="cs-CZ" dirty="0"/>
              <a:t>a dvůr – výhradně symbolická a obřadní role</a:t>
            </a:r>
          </a:p>
          <a:p>
            <a:pPr lvl="1"/>
            <a:r>
              <a:rPr lang="cs-CZ" dirty="0"/>
              <a:t>Dohled šógunátu nad všemi dvorskými </a:t>
            </a:r>
            <a:r>
              <a:rPr lang="cs-CZ" dirty="0" smtClean="0"/>
              <a:t>funkcemi</a:t>
            </a:r>
            <a:endParaRPr lang="cs-CZ" dirty="0"/>
          </a:p>
          <a:p>
            <a:r>
              <a:rPr lang="cs-CZ" dirty="0"/>
              <a:t>1615</a:t>
            </a:r>
            <a:r>
              <a:rPr lang="cs-CZ" b="1" dirty="0"/>
              <a:t> -</a:t>
            </a:r>
            <a:r>
              <a:rPr lang="cs-CZ" dirty="0"/>
              <a:t> </a:t>
            </a:r>
            <a:r>
              <a:rPr lang="cs-CZ" b="1" dirty="0"/>
              <a:t>Zákoník vojenské šlechty </a:t>
            </a:r>
            <a:r>
              <a:rPr lang="cs-CZ" dirty="0"/>
              <a:t>(1635 doplněn)</a:t>
            </a:r>
          </a:p>
          <a:p>
            <a:pPr lvl="1"/>
            <a:r>
              <a:rPr lang="cs-CZ" dirty="0"/>
              <a:t>Každodenní život vojenské třídy</a:t>
            </a:r>
          </a:p>
          <a:p>
            <a:pPr lvl="1"/>
            <a:r>
              <a:rPr lang="cs-CZ" dirty="0"/>
              <a:t>Omezoval počet vojenských staveb</a:t>
            </a:r>
          </a:p>
          <a:p>
            <a:pPr lvl="1"/>
            <a:r>
              <a:rPr lang="cs-CZ" dirty="0"/>
              <a:t>Zakazoval knížatům uzavírat vzájemná </a:t>
            </a:r>
            <a:r>
              <a:rPr lang="cs-CZ" dirty="0" smtClean="0"/>
              <a:t>spojenectví</a:t>
            </a:r>
          </a:p>
          <a:p>
            <a:r>
              <a:rPr lang="cs-CZ" dirty="0" smtClean="0"/>
              <a:t>Zahraniční obchod pod větší kontrolou </a:t>
            </a:r>
            <a:r>
              <a:rPr lang="cs-CZ" dirty="0" err="1" smtClean="0"/>
              <a:t>šógunátu</a:t>
            </a:r>
            <a:r>
              <a:rPr lang="cs-CZ" dirty="0" smtClean="0"/>
              <a:t> (doklady s červenými razítky)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38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dirty="0" smtClean="0"/>
              <a:t>Úvod</a:t>
            </a:r>
          </a:p>
          <a:p>
            <a:r>
              <a:rPr lang="cs-CZ" dirty="0" smtClean="0"/>
              <a:t>Dětství Ieyasu</a:t>
            </a:r>
          </a:p>
          <a:p>
            <a:r>
              <a:rPr lang="cs-CZ" smtClean="0"/>
              <a:t>Počátky vlády</a:t>
            </a:r>
            <a:endParaRPr lang="cs-CZ" dirty="0" smtClean="0"/>
          </a:p>
          <a:p>
            <a:r>
              <a:rPr lang="cs-CZ" dirty="0" smtClean="0"/>
              <a:t>Aliance s Nobunagou</a:t>
            </a:r>
          </a:p>
          <a:p>
            <a:r>
              <a:rPr lang="cs-CZ" dirty="0" smtClean="0"/>
              <a:t>Ieyasu v Sumpu</a:t>
            </a:r>
          </a:p>
          <a:p>
            <a:r>
              <a:rPr lang="cs-CZ" dirty="0" smtClean="0"/>
              <a:t>Kampaň proti Hódžóovi </a:t>
            </a:r>
            <a:r>
              <a:rPr lang="cs-CZ" dirty="0"/>
              <a:t>U</a:t>
            </a:r>
            <a:r>
              <a:rPr lang="cs-CZ" dirty="0" smtClean="0"/>
              <a:t>džinaovi</a:t>
            </a:r>
          </a:p>
          <a:p>
            <a:r>
              <a:rPr lang="cs-CZ" dirty="0" smtClean="0"/>
              <a:t>Odchod do Eda</a:t>
            </a:r>
          </a:p>
          <a:p>
            <a:r>
              <a:rPr lang="cs-CZ" dirty="0" smtClean="0"/>
              <a:t>Správce v Kantó</a:t>
            </a:r>
          </a:p>
          <a:p>
            <a:r>
              <a:rPr lang="cs-CZ" dirty="0" smtClean="0"/>
              <a:t>Ieyasu na vzestupu</a:t>
            </a:r>
          </a:p>
          <a:p>
            <a:r>
              <a:rPr lang="cs-CZ" dirty="0" smtClean="0"/>
              <a:t>Bitva u sekigahary</a:t>
            </a:r>
          </a:p>
          <a:p>
            <a:r>
              <a:rPr lang="cs-CZ" dirty="0" smtClean="0"/>
              <a:t>Shogun Ieyasu</a:t>
            </a:r>
          </a:p>
          <a:p>
            <a:r>
              <a:rPr lang="cs-CZ" dirty="0" smtClean="0"/>
              <a:t>Vláda z ústraní</a:t>
            </a:r>
          </a:p>
          <a:p>
            <a:r>
              <a:rPr lang="cs-CZ" dirty="0" smtClean="0"/>
              <a:t>Hrozba Hideyoriho</a:t>
            </a:r>
          </a:p>
          <a:p>
            <a:r>
              <a:rPr lang="cs-CZ" dirty="0" smtClean="0"/>
              <a:t>Ieyasův odkaz	</a:t>
            </a:r>
          </a:p>
          <a:p>
            <a:r>
              <a:rPr lang="cs-CZ" dirty="0" smtClean="0"/>
              <a:t>Po smrti</a:t>
            </a:r>
          </a:p>
          <a:p>
            <a:r>
              <a:rPr lang="cs-CZ" dirty="0" smtClean="0"/>
              <a:t>Faktory jeho úspěchu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399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 </a:t>
            </a:r>
            <a:r>
              <a:rPr lang="cs-CZ" b="1" dirty="0" smtClean="0"/>
              <a:t>SMRTI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Dva významní synové - Hidetada (druhý shogun; </a:t>
            </a:r>
            <a:r>
              <a:rPr lang="cs-CZ" dirty="0"/>
              <a:t>1579 </a:t>
            </a:r>
            <a:r>
              <a:rPr lang="cs-CZ" dirty="0" smtClean="0"/>
              <a:t>-</a:t>
            </a:r>
            <a:r>
              <a:rPr lang="cs-CZ" dirty="0"/>
              <a:t> 1632</a:t>
            </a:r>
            <a:r>
              <a:rPr lang="cs-CZ" dirty="0" smtClean="0"/>
              <a:t>) a Iemitsu (třetí shogun; </a:t>
            </a:r>
            <a:r>
              <a:rPr lang="cs-CZ" dirty="0"/>
              <a:t>1604 </a:t>
            </a:r>
            <a:r>
              <a:rPr lang="cs-CZ" dirty="0" smtClean="0"/>
              <a:t>- </a:t>
            </a:r>
            <a:r>
              <a:rPr lang="cs-CZ" dirty="0"/>
              <a:t>1651</a:t>
            </a:r>
            <a:r>
              <a:rPr lang="cs-CZ" dirty="0" smtClean="0"/>
              <a:t>)</a:t>
            </a:r>
          </a:p>
          <a:p>
            <a:r>
              <a:rPr lang="cs-CZ" dirty="0"/>
              <a:t>Synové nezískali uznání jako národní vůdce - narozdíl od Ieyatsu neměli šanci ohromit vojenskými </a:t>
            </a:r>
            <a:r>
              <a:rPr lang="cs-CZ" dirty="0" smtClean="0"/>
              <a:t>úspěchy</a:t>
            </a:r>
            <a:endParaRPr lang="cs-CZ" dirty="0"/>
          </a:p>
          <a:p>
            <a:r>
              <a:rPr lang="cs-CZ" dirty="0"/>
              <a:t>Upevnění institucionalizace rodu Tokugawa - zbožštění </a:t>
            </a:r>
            <a:r>
              <a:rPr lang="cs-CZ" dirty="0" err="1" smtClean="0"/>
              <a:t>Ieyasu</a:t>
            </a:r>
            <a:r>
              <a:rPr lang="cs-CZ" dirty="0" smtClean="0"/>
              <a:t> </a:t>
            </a:r>
            <a:r>
              <a:rPr lang="cs-CZ" dirty="0"/>
              <a:t>jako Tóšó daigongen (Velké zářící božstvo východu) -&gt; Iemitsu pro něj vybudoval svatyni v Nikkó – od císaře získala stejné postavení jako svatyně v </a:t>
            </a:r>
            <a:r>
              <a:rPr lang="cs-CZ" dirty="0" smtClean="0"/>
              <a:t>Ise</a:t>
            </a:r>
            <a:endParaRPr lang="cs-CZ" dirty="0"/>
          </a:p>
          <a:p>
            <a:r>
              <a:rPr lang="cs-CZ" dirty="0"/>
              <a:t>Vybudování Nijó hradu – sídlo zástupce bakufu v </a:t>
            </a:r>
            <a:r>
              <a:rPr lang="cs-CZ" dirty="0" smtClean="0"/>
              <a:t>Kjótu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9909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FAKTORY JEHO </a:t>
            </a:r>
            <a:r>
              <a:rPr lang="cs-CZ" b="1" dirty="0" smtClean="0"/>
              <a:t>ÚSPĚCHU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Vlohy a schopnosti (adaptabilní, nelítostný, rozhodný, cílevědomý, trpělivý, opatrný, politicky obratný,...)</a:t>
            </a:r>
          </a:p>
          <a:p>
            <a:r>
              <a:rPr lang="cs-CZ" dirty="0" smtClean="0"/>
              <a:t>Délka života (73 let)</a:t>
            </a:r>
          </a:p>
          <a:p>
            <a:r>
              <a:rPr lang="cs-CZ" dirty="0" smtClean="0"/>
              <a:t>Schopní následovníci (11 synů)</a:t>
            </a:r>
          </a:p>
          <a:p>
            <a:r>
              <a:rPr lang="cs-CZ" dirty="0" smtClean="0"/>
              <a:t>Výhodná </a:t>
            </a:r>
            <a:r>
              <a:rPr lang="cs-CZ" dirty="0"/>
              <a:t>lokace původní základny </a:t>
            </a:r>
            <a:r>
              <a:rPr lang="cs-CZ" dirty="0" smtClean="0"/>
              <a:t>(región Mikawa-Owari)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3657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ZÁVĚR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Schopný politik</a:t>
            </a:r>
          </a:p>
          <a:p>
            <a:r>
              <a:rPr lang="cs-CZ" dirty="0" smtClean="0"/>
              <a:t>Pokračoval v odkazu Ody Nobunagy a Tojotomiho Hidejošiho -&gt; Dokončil politické sjednocení Japonska</a:t>
            </a:r>
          </a:p>
          <a:p>
            <a:r>
              <a:rPr lang="cs-CZ" smtClean="0"/>
              <a:t>Položil základy bakufu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941850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ZDROJE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Hall, John W. </a:t>
            </a:r>
            <a:r>
              <a:rPr lang="en-US" i="1" dirty="0"/>
              <a:t>The Cambridge History of </a:t>
            </a:r>
            <a:r>
              <a:rPr lang="en-US" i="1" dirty="0" smtClean="0"/>
              <a:t>Japan</a:t>
            </a:r>
            <a:r>
              <a:rPr lang="cs-CZ" dirty="0" smtClean="0"/>
              <a:t>, Vol</a:t>
            </a:r>
            <a:r>
              <a:rPr lang="cs-CZ" dirty="0"/>
              <a:t>. 4: Early Modern Japan (Volume 4</a:t>
            </a:r>
            <a:r>
              <a:rPr lang="cs-CZ" dirty="0" smtClean="0"/>
              <a:t>)</a:t>
            </a:r>
            <a:r>
              <a:rPr lang="cs-CZ" dirty="0"/>
              <a:t>.</a:t>
            </a:r>
            <a:r>
              <a:rPr lang="en-US" dirty="0" smtClean="0"/>
              <a:t> </a:t>
            </a:r>
            <a:r>
              <a:rPr lang="en-US" dirty="0"/>
              <a:t>Cambridge University Press, 1988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cs-CZ" cap="all" dirty="0"/>
              <a:t>VASILJEVOVÁ</a:t>
            </a:r>
            <a:r>
              <a:rPr lang="cs-CZ" dirty="0"/>
              <a:t>, Zdeňka. </a:t>
            </a:r>
            <a:r>
              <a:rPr lang="cs-CZ" i="1" dirty="0"/>
              <a:t>Dějiny Japonska</a:t>
            </a:r>
            <a:r>
              <a:rPr lang="cs-CZ" dirty="0"/>
              <a:t>. Vyd. 1. Praha: Svoboda, 1986. 603 s. Členská knižnice.</a:t>
            </a:r>
            <a:endParaRPr lang="cs-CZ" dirty="0" smtClean="0"/>
          </a:p>
          <a:p>
            <a:r>
              <a:rPr lang="en-US" dirty="0"/>
              <a:t>Japan - Memoirs of a Secret Empire - Part 1 - The Way of the </a:t>
            </a:r>
            <a:r>
              <a:rPr lang="en-US" dirty="0" err="1" smtClean="0"/>
              <a:t>Samu</a:t>
            </a:r>
            <a:r>
              <a:rPr lang="cs-CZ" dirty="0"/>
              <a:t>rai: </a:t>
            </a:r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www.youtube.com/watch?v=RMDvdSrCMm4</a:t>
            </a:r>
          </a:p>
        </p:txBody>
      </p:sp>
    </p:spTree>
    <p:extLst>
      <p:ext uri="{BB962C8B-B14F-4D97-AF65-F5344CB8AC3E}">
        <p14:creationId xmlns:p14="http://schemas.microsoft.com/office/powerpoint/2010/main" val="3281615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ÚVOD</a:t>
            </a:r>
            <a:endParaRPr lang="cs-CZ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Pochází z rodu Matsudaira</a:t>
            </a:r>
            <a:r>
              <a:rPr lang="cs-CZ" dirty="0"/>
              <a:t> </a:t>
            </a:r>
            <a:r>
              <a:rPr lang="cs-CZ" dirty="0" smtClean="0"/>
              <a:t>(sídlo hrad Okazaki) </a:t>
            </a:r>
            <a:r>
              <a:rPr lang="cs-CZ" dirty="0"/>
              <a:t>- </a:t>
            </a:r>
            <a:r>
              <a:rPr lang="cs-CZ" dirty="0" smtClean="0"/>
              <a:t>provincie Mikawa</a:t>
            </a:r>
          </a:p>
          <a:p>
            <a:r>
              <a:rPr lang="cs-CZ" dirty="0" smtClean="0"/>
              <a:t>Ze západu Matsudairové ohrožováni rodem Oda</a:t>
            </a:r>
          </a:p>
          <a:p>
            <a:r>
              <a:rPr lang="cs-CZ" dirty="0" smtClean="0"/>
              <a:t>Pod nadvládou rodu Imagawa (jako vazalové)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5213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DĚTSTVÍ IEYASU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Původně </a:t>
            </a:r>
            <a:r>
              <a:rPr lang="cs-CZ" dirty="0" err="1"/>
              <a:t>Macudaira</a:t>
            </a:r>
            <a:r>
              <a:rPr lang="cs-CZ" dirty="0"/>
              <a:t> </a:t>
            </a:r>
            <a:r>
              <a:rPr lang="cs-CZ" dirty="0" err="1" smtClean="0"/>
              <a:t>Takečijo</a:t>
            </a:r>
            <a:endParaRPr lang="cs-CZ" dirty="0"/>
          </a:p>
          <a:p>
            <a:r>
              <a:rPr lang="cs-CZ" dirty="0" smtClean="0"/>
              <a:t>1548 – rod Oda zaútočil na </a:t>
            </a:r>
            <a:r>
              <a:rPr lang="cs-CZ" dirty="0" err="1" smtClean="0"/>
              <a:t>Mikawu</a:t>
            </a:r>
            <a:r>
              <a:rPr lang="cs-CZ" dirty="0"/>
              <a:t> </a:t>
            </a:r>
            <a:r>
              <a:rPr lang="cs-CZ" dirty="0" smtClean="0"/>
              <a:t>-&gt; </a:t>
            </a:r>
            <a:r>
              <a:rPr lang="cs-CZ" dirty="0" err="1" smtClean="0"/>
              <a:t>Hirotada</a:t>
            </a:r>
            <a:r>
              <a:rPr lang="cs-CZ" dirty="0" smtClean="0"/>
              <a:t> (otec </a:t>
            </a:r>
            <a:r>
              <a:rPr lang="cs-CZ" dirty="0" err="1" smtClean="0"/>
              <a:t>Ieyasu</a:t>
            </a:r>
            <a:r>
              <a:rPr lang="cs-CZ" dirty="0" smtClean="0"/>
              <a:t>) žádá </a:t>
            </a:r>
            <a:r>
              <a:rPr lang="cs-CZ" dirty="0" err="1" smtClean="0"/>
              <a:t>Imagawy</a:t>
            </a:r>
            <a:r>
              <a:rPr lang="cs-CZ" dirty="0" smtClean="0"/>
              <a:t> o pomoc – musí jim dát </a:t>
            </a:r>
            <a:r>
              <a:rPr lang="cs-CZ" dirty="0" err="1" smtClean="0"/>
              <a:t>Ieyasu</a:t>
            </a:r>
            <a:r>
              <a:rPr lang="cs-CZ" dirty="0" smtClean="0"/>
              <a:t> jako </a:t>
            </a:r>
            <a:r>
              <a:rPr lang="cs-CZ" dirty="0" err="1" smtClean="0"/>
              <a:t>rukujmí</a:t>
            </a:r>
            <a:endParaRPr lang="cs-CZ" dirty="0"/>
          </a:p>
          <a:p>
            <a:r>
              <a:rPr lang="cs-CZ" dirty="0" smtClean="0"/>
              <a:t>Rod Oda se o tom dozví - Při převozu unesen na jejich hrad </a:t>
            </a:r>
            <a:r>
              <a:rPr lang="cs-CZ" dirty="0" err="1" smtClean="0"/>
              <a:t>Kowatari</a:t>
            </a:r>
            <a:endParaRPr lang="cs-CZ" dirty="0" smtClean="0"/>
          </a:p>
          <a:p>
            <a:r>
              <a:rPr lang="cs-CZ" dirty="0" smtClean="0"/>
              <a:t>1549 – Rod Oda vojensky vyčerpaný – </a:t>
            </a:r>
            <a:r>
              <a:rPr lang="cs-CZ" dirty="0" err="1" smtClean="0"/>
              <a:t>Imagawové</a:t>
            </a:r>
            <a:r>
              <a:rPr lang="cs-CZ" dirty="0" smtClean="0"/>
              <a:t> obléhají pohraniční pevnosti – nabídka stáhnutí vojsk za vydání </a:t>
            </a:r>
            <a:r>
              <a:rPr lang="cs-CZ" dirty="0" err="1" smtClean="0"/>
              <a:t>Ieyasu</a:t>
            </a:r>
            <a:endParaRPr lang="cs-CZ" dirty="0"/>
          </a:p>
          <a:p>
            <a:r>
              <a:rPr lang="cs-CZ" dirty="0" smtClean="0"/>
              <a:t>1549 – </a:t>
            </a:r>
            <a:r>
              <a:rPr lang="cs-CZ" dirty="0"/>
              <a:t>Umírá </a:t>
            </a:r>
            <a:r>
              <a:rPr lang="cs-CZ" dirty="0" err="1"/>
              <a:t>Hirotada</a:t>
            </a:r>
            <a:r>
              <a:rPr lang="cs-CZ" dirty="0"/>
              <a:t> (jeho otec) -&gt; </a:t>
            </a:r>
            <a:r>
              <a:rPr lang="cs-CZ" dirty="0" err="1"/>
              <a:t>Ieyasu</a:t>
            </a:r>
            <a:r>
              <a:rPr lang="cs-CZ" dirty="0"/>
              <a:t> zdědil pozici vedoucího </a:t>
            </a:r>
            <a:r>
              <a:rPr lang="cs-CZ" dirty="0" smtClean="0"/>
              <a:t>rodu X Držen u </a:t>
            </a:r>
            <a:r>
              <a:rPr lang="cs-CZ" dirty="0" err="1" smtClean="0"/>
              <a:t>Imagawů</a:t>
            </a:r>
            <a:endParaRPr lang="cs-CZ" dirty="0"/>
          </a:p>
          <a:p>
            <a:r>
              <a:rPr lang="cs-CZ" dirty="0" err="1" smtClean="0"/>
              <a:t>Imagawové</a:t>
            </a:r>
            <a:r>
              <a:rPr lang="cs-CZ" dirty="0" smtClean="0"/>
              <a:t> obsazují v </a:t>
            </a:r>
            <a:r>
              <a:rPr lang="cs-CZ" dirty="0" err="1" smtClean="0"/>
              <a:t>Mikawě</a:t>
            </a:r>
            <a:r>
              <a:rPr lang="cs-CZ" dirty="0" smtClean="0"/>
              <a:t> hrady;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384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POČÁTKY VLÁDY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Ieyasu vstupuje do hradu </a:t>
            </a:r>
            <a:r>
              <a:rPr lang="cs-CZ" dirty="0" err="1" smtClean="0"/>
              <a:t>Okazaki</a:t>
            </a:r>
            <a:r>
              <a:rPr lang="cs-CZ" dirty="0" smtClean="0"/>
              <a:t> až v 1556 (</a:t>
            </a:r>
            <a:r>
              <a:rPr lang="cs-CZ" dirty="0" smtClean="0">
                <a:effectLst/>
              </a:rPr>
              <a:t>jako hlava hlavní linie Macudaira)</a:t>
            </a:r>
          </a:p>
          <a:p>
            <a:r>
              <a:rPr lang="cs-CZ" dirty="0" smtClean="0">
                <a:effectLst/>
              </a:rPr>
              <a:t>1556 – 1559 – </a:t>
            </a:r>
            <a:r>
              <a:rPr lang="cs-CZ" dirty="0" smtClean="0"/>
              <a:t>Im</a:t>
            </a:r>
            <a:r>
              <a:rPr lang="cs-CZ" dirty="0" smtClean="0">
                <a:effectLst/>
              </a:rPr>
              <a:t>agawa Yošimoto nařizuje Ieyasuovi účast v mnoha bitvách</a:t>
            </a:r>
          </a:p>
          <a:p>
            <a:r>
              <a:rPr lang="cs-CZ" dirty="0" smtClean="0"/>
              <a:t>Mezitím </a:t>
            </a:r>
            <a:r>
              <a:rPr lang="cs-CZ" dirty="0" smtClean="0">
                <a:effectLst/>
              </a:rPr>
              <a:t>posilování vazeb s odnožemi rodu a svými vazaly</a:t>
            </a:r>
          </a:p>
          <a:p>
            <a:pPr marL="0" indent="0">
              <a:buNone/>
            </a:pPr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73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ALIANCE S NOBUNAGOU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Yošimoto</a:t>
            </a:r>
            <a:r>
              <a:rPr lang="cs-CZ" dirty="0" smtClean="0"/>
              <a:t> zabit při bojích s Odou </a:t>
            </a:r>
            <a:r>
              <a:rPr lang="cs-CZ" dirty="0" err="1" smtClean="0"/>
              <a:t>Nobunaga</a:t>
            </a:r>
            <a:r>
              <a:rPr lang="cs-CZ" dirty="0" smtClean="0"/>
              <a:t> (1534 - 1582)</a:t>
            </a:r>
          </a:p>
          <a:p>
            <a:r>
              <a:rPr lang="cs-CZ" dirty="0" err="1" smtClean="0"/>
              <a:t>Nobunaga</a:t>
            </a:r>
            <a:r>
              <a:rPr lang="cs-CZ" dirty="0" smtClean="0"/>
              <a:t> získává moc -&gt; Ieyasu s ním uzavírá alianci</a:t>
            </a:r>
          </a:p>
          <a:p>
            <a:r>
              <a:rPr lang="cs-CZ" dirty="0" smtClean="0"/>
              <a:t>Chráněn Nobunagou ze západu – Ieyasu expanduje na východ </a:t>
            </a:r>
            <a:r>
              <a:rPr lang="cs-CZ" dirty="0" smtClean="0">
                <a:effectLst/>
              </a:rPr>
              <a:t>na úkor Imakawa z Tótómi a Takeda z Suruga</a:t>
            </a:r>
          </a:p>
          <a:p>
            <a:r>
              <a:rPr lang="cs-CZ" dirty="0" smtClean="0"/>
              <a:t>Blízcí spojenci, spolupráce při mnoha bitvách – např. </a:t>
            </a:r>
            <a:r>
              <a:rPr lang="cs-CZ" dirty="0" smtClean="0">
                <a:effectLst/>
              </a:rPr>
              <a:t>Porážka Takeda z Suruga a Kai (1582) -&gt; Za svůj podíl na vítězství získává část dobytého území</a:t>
            </a:r>
          </a:p>
          <a:p>
            <a:r>
              <a:rPr lang="cs-CZ" dirty="0" smtClean="0">
                <a:effectLst/>
              </a:rPr>
              <a:t>V dalších letech se stává postupně úspěšným daimyo + rozšiřování vazalských vztahů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219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IEYASU A HIDEYOSHI: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1582 - Oda Nobunaga zavražděn Akechim Mitsuhidem</a:t>
            </a:r>
          </a:p>
          <a:p>
            <a:r>
              <a:rPr lang="cs-CZ" dirty="0" smtClean="0"/>
              <a:t>Toyotomi Hideyoši (1537 – 1598) zabil Mitsuhideho -&gt; Velká přízeň rodu Oda -&gt; Získává většinu rodu pod kontrolu X Oda Nobukatsu (syn Nobunagy; 1558 – 1630) proti němu</a:t>
            </a:r>
          </a:p>
          <a:p>
            <a:r>
              <a:rPr lang="cs-CZ" dirty="0" smtClean="0"/>
              <a:t>Aliance Nobukatsu a Ieyasu (vázaný přísahou věrnosti Nobunagovi) - proti Toyotomi Hideyoši</a:t>
            </a:r>
          </a:p>
          <a:p>
            <a:r>
              <a:rPr lang="cs-CZ" dirty="0" smtClean="0"/>
              <a:t>Dlouho nerozhodně -&gt; Hideyoši </a:t>
            </a:r>
            <a:r>
              <a:rPr lang="cs-CZ" dirty="0" smtClean="0">
                <a:effectLst/>
              </a:rPr>
              <a:t>uzavře příměří s Nobukatsu a pak i s Ieyasu (1586)</a:t>
            </a:r>
          </a:p>
          <a:p>
            <a:r>
              <a:rPr lang="cs-CZ" dirty="0" smtClean="0"/>
              <a:t>Součástí dohody:</a:t>
            </a:r>
          </a:p>
          <a:p>
            <a:pPr lvl="1"/>
            <a:r>
              <a:rPr lang="cs-CZ" dirty="0" smtClean="0">
                <a:effectLst/>
              </a:rPr>
              <a:t>Druhý Ieyasův syn do adopce k Hideyošimu</a:t>
            </a:r>
          </a:p>
          <a:p>
            <a:pPr lvl="1"/>
            <a:r>
              <a:rPr lang="cs-CZ" dirty="0"/>
              <a:t>J</a:t>
            </a:r>
            <a:r>
              <a:rPr lang="cs-CZ" dirty="0" smtClean="0">
                <a:effectLst/>
              </a:rPr>
              <a:t>edna z Hideyošiho sester se oženila s Ieyasem</a:t>
            </a:r>
          </a:p>
          <a:p>
            <a:pPr lvl="1"/>
            <a:r>
              <a:rPr lang="cs-CZ" dirty="0" smtClean="0">
                <a:effectLst/>
              </a:rPr>
              <a:t>Hideyošiho matka na určitou dobu u Ieyasu jako rukojmí</a:t>
            </a:r>
          </a:p>
          <a:p>
            <a:pPr marL="457200" lvl="1" indent="0">
              <a:buNone/>
            </a:pPr>
            <a:endParaRPr lang="cs-CZ" dirty="0" smtClean="0">
              <a:effectLst/>
            </a:endParaRPr>
          </a:p>
          <a:p>
            <a:r>
              <a:rPr lang="cs-CZ" dirty="0" smtClean="0">
                <a:effectLst/>
              </a:rPr>
              <a:t>Ieyasu kontroluje provincie Mikawa, Suruga, Tótómi, Kai a Shinano</a:t>
            </a:r>
          </a:p>
          <a:p>
            <a:r>
              <a:rPr lang="cs-CZ" dirty="0"/>
              <a:t>P</a:t>
            </a:r>
            <a:r>
              <a:rPr lang="cs-CZ" dirty="0" smtClean="0">
                <a:effectLst/>
              </a:rPr>
              <a:t>řesun základny na východ na hrad Sumpu (provincie Suruga)</a:t>
            </a: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475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IEYASU V SUMPU: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effectLst/>
              </a:rPr>
              <a:t>Ieyasu postupně spojenec Hideyošiho X ten nejdřív velmi nedůvěřivý, nechce ho zapojovat do svých válečných kampaní na Kjůšů a Šikoku;</a:t>
            </a:r>
          </a:p>
          <a:p>
            <a:r>
              <a:rPr lang="cs-CZ" dirty="0" smtClean="0"/>
              <a:t>-&gt; Ieyasu má čas na rozšiřování svých držeb, armády, získávání obchodníků, zvětšení </a:t>
            </a:r>
            <a:r>
              <a:rPr lang="cs-CZ" dirty="0" err="1" smtClean="0"/>
              <a:t>Sumpu</a:t>
            </a:r>
            <a:r>
              <a:rPr lang="cs-CZ" dirty="0"/>
              <a:t> </a:t>
            </a:r>
            <a:r>
              <a:rPr lang="cs-CZ" dirty="0" smtClean="0"/>
              <a:t>a administrativní úkony (např. </a:t>
            </a:r>
            <a:r>
              <a:rPr lang="cs-CZ" dirty="0" smtClean="0">
                <a:effectLst/>
              </a:rPr>
              <a:t>systématické zmapování kultivované půdy, zavedení ročních půdních daní v rýži)</a:t>
            </a: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610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/>
              </a:rPr>
              <a:t>KAMPAŇ PROTI HÓDŽÓOVI UDŽINAOVI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effectLst/>
              </a:rPr>
              <a:t>1589 – Hideyoshi si podmanil Kjúšú -&gt; chce si podrobit mj. Hódžó Ujinao (1562 - 1592) z </a:t>
            </a:r>
            <a:r>
              <a:rPr lang="cs-CZ" dirty="0" err="1" smtClean="0">
                <a:effectLst/>
              </a:rPr>
              <a:t>Kantó</a:t>
            </a:r>
            <a:endParaRPr lang="cs-CZ" dirty="0" smtClean="0">
              <a:effectLst/>
            </a:endParaRPr>
          </a:p>
          <a:p>
            <a:r>
              <a:rPr lang="cs-CZ" dirty="0" smtClean="0"/>
              <a:t>Jeho základna hrad Odawara – Hódžóové ovládali provincie </a:t>
            </a:r>
            <a:r>
              <a:rPr lang="cs-CZ" dirty="0"/>
              <a:t>Izu, Sagami, Musashi, Shimósa, Kazusa a </a:t>
            </a:r>
            <a:r>
              <a:rPr lang="cs-CZ" dirty="0" smtClean="0"/>
              <a:t>Awa</a:t>
            </a:r>
            <a:endParaRPr lang="cs-CZ" dirty="0" smtClean="0">
              <a:effectLst/>
            </a:endParaRPr>
          </a:p>
          <a:p>
            <a:r>
              <a:rPr lang="cs-CZ" dirty="0"/>
              <a:t>V</a:t>
            </a:r>
            <a:r>
              <a:rPr lang="cs-CZ" dirty="0" smtClean="0">
                <a:effectLst/>
              </a:rPr>
              <a:t>yužití Iejasu jako prostředníka - Iejasu dal zasnoubit svou dceru s Ujinao; </a:t>
            </a:r>
          </a:p>
          <a:p>
            <a:r>
              <a:rPr lang="cs-CZ" dirty="0" smtClean="0"/>
              <a:t>Iejasu radí Udžinaovi, aby se podrobil Hideyoshimu -&gt; neposlechne </a:t>
            </a:r>
            <a:r>
              <a:rPr lang="cs-CZ" dirty="0" smtClean="0">
                <a:effectLst/>
              </a:rPr>
              <a:t>-&gt; Ieasu je nucen vojensky pomoci při Hideyoshiho dobývání Odawara hradu</a:t>
            </a:r>
          </a:p>
          <a:p>
            <a:r>
              <a:rPr lang="cs-CZ" dirty="0" smtClean="0">
                <a:effectLst/>
              </a:rPr>
              <a:t>Léto 1590 – hrad Odawara dobyt</a:t>
            </a: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 smtClean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854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1307</Words>
  <Application>Microsoft Office PowerPoint</Application>
  <PresentationFormat>Widescreen</PresentationFormat>
  <Paragraphs>190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Iejasu Tokugawa</vt:lpstr>
      <vt:lpstr>OBSAH</vt:lpstr>
      <vt:lpstr>ÚVOD</vt:lpstr>
      <vt:lpstr>DĚTSTVÍ IEYASU</vt:lpstr>
      <vt:lpstr>POČÁTKY VLÁDY</vt:lpstr>
      <vt:lpstr>ALIANCE S NOBUNAGOU</vt:lpstr>
      <vt:lpstr>IEYASU A HIDEYOSHI:</vt:lpstr>
      <vt:lpstr>IEYASU V SUMPU:</vt:lpstr>
      <vt:lpstr>KAMPAŇ PROTI HÓDŽÓOVI UDŽINAOVI</vt:lpstr>
      <vt:lpstr>ODCHOD DO EDA</vt:lpstr>
      <vt:lpstr>SPRÁVCE V KANTÓ</vt:lpstr>
      <vt:lpstr>IEYASU NA VZESTUPU</vt:lpstr>
      <vt:lpstr>BITVA U SEKIGAHARY</vt:lpstr>
      <vt:lpstr>BITVA U SEKIGAHARY</vt:lpstr>
      <vt:lpstr>BITVA U SEKIGAHARY</vt:lpstr>
      <vt:lpstr>SHOGUN IEYASU</vt:lpstr>
      <vt:lpstr>VLÁDA Z ÚSTRANÍ</vt:lpstr>
      <vt:lpstr>HROZBA HIDEYORIHO</vt:lpstr>
      <vt:lpstr>IEYASŮV ODKAZ </vt:lpstr>
      <vt:lpstr>PO SMRTI</vt:lpstr>
      <vt:lpstr>FAKTORY JEHO ÚSPĚCHU</vt:lpstr>
      <vt:lpstr>ZÁVĚR</vt:lpstr>
      <vt:lpstr>ZDROJE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DĚTSTVÍ:</dc:title>
  <dc:creator>Matiseli</dc:creator>
  <cp:lastModifiedBy>HP</cp:lastModifiedBy>
  <cp:revision>73</cp:revision>
  <dcterms:created xsi:type="dcterms:W3CDTF">2017-11-24T20:30:18Z</dcterms:created>
  <dcterms:modified xsi:type="dcterms:W3CDTF">2018-02-19T22:39:26Z</dcterms:modified>
</cp:coreProperties>
</file>